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6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>
        <p:scale>
          <a:sx n="77" d="100"/>
          <a:sy n="77" d="100"/>
        </p:scale>
        <p:origin x="-8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10466" y="2207929"/>
            <a:ext cx="53121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Моя будущая профессия - бухгалтер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0890" y="415676"/>
            <a:ext cx="7053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Почему я выбрала эту профессию?</a:t>
            </a:r>
            <a:endParaRPr lang="ru-RU" sz="3200" b="1" dirty="0"/>
          </a:p>
        </p:txBody>
      </p:sp>
      <p:pic>
        <p:nvPicPr>
          <p:cNvPr id="1026" name="Picture 2" descr="C:\Users\Илья\Documents\bigstock-Calculator-66201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9292" y="1145309"/>
            <a:ext cx="5992892" cy="561702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943600" y="1145309"/>
            <a:ext cx="320039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b="1" dirty="0" smtClean="0"/>
              <a:t>Профессия </a:t>
            </a:r>
            <a:r>
              <a:rPr lang="ru-RU" sz="2000" b="1" dirty="0" smtClean="0"/>
              <a:t>бухгалтера- одна из самых распространенных и востребованных, как во всем мире, так и в России.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b="1" dirty="0" smtClean="0"/>
              <a:t>    Это и понятно. Ведь ни одно предприятие сегодня не может обойтись без бухгалтерии как</a:t>
            </a:r>
            <a:br>
              <a:rPr lang="ru-RU" sz="2000" b="1" dirty="0" smtClean="0"/>
            </a:br>
            <a:r>
              <a:rPr lang="ru-RU" sz="2000" b="1" dirty="0" smtClean="0"/>
              <a:t>способа документального ведения хозяйственного учета.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5343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2329" y="0"/>
            <a:ext cx="1019632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0890" y="415676"/>
            <a:ext cx="7053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Немного из истории 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77526" y="1145309"/>
            <a:ext cx="27212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sz="1600" dirty="0"/>
          </a:p>
        </p:txBody>
      </p:sp>
      <p:pic>
        <p:nvPicPr>
          <p:cNvPr id="2052" name="Picture 4" descr="https://www.ethicalinvestigator.com/wp-content/uploads/sites/144/2015/12/hawala-money-launderin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07705" y="1129003"/>
            <a:ext cx="6008914" cy="553305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982546" y="1582341"/>
            <a:ext cx="334969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Профессия бухгалтера - одна из древнейших и одна из самых распространенных. Первые истоки её уходят в глубь тысячелетий.6000 лет тому назад, в тот момент, когда люди стали целенаправленно регистрировать факты хозяйственной жизни;  500 лет тому назад, когда вышла книга Луки </a:t>
            </a:r>
            <a:r>
              <a:rPr lang="ru-RU" b="1" dirty="0" err="1" smtClean="0"/>
              <a:t>Пачоли</a:t>
            </a:r>
            <a:r>
              <a:rPr lang="ru-RU" b="1" dirty="0" smtClean="0"/>
              <a:t>, и началось осмысление учета, и, наконец,100 лет тому назад, когда появились первые теоретические конструкции в области бухгалтерского учета.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434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2329" y="0"/>
            <a:ext cx="1019632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8847" y="411222"/>
            <a:ext cx="7053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Плюсы и минусы профессии бухгалтер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77526" y="1145309"/>
            <a:ext cx="27212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82546" y="1582341"/>
            <a:ext cx="3349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1052329" y="1068898"/>
            <a:ext cx="401795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u="sng" dirty="0" smtClean="0"/>
              <a:t>В профессии бухгалтера, как и во всех профессиях, есть плюсы: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-</a:t>
            </a:r>
            <a:r>
              <a:rPr lang="ru-RU" sz="2000" b="1" dirty="0" err="1" smtClean="0"/>
              <a:t>Востребованность</a:t>
            </a:r>
            <a:r>
              <a:rPr lang="ru-RU" sz="2000" b="1" dirty="0" smtClean="0"/>
              <a:t> на рынке труда,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-Преимущественно нормированный рабочий день,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-Можно иметь дополнительный заработок, например, помогать с ведением бухгалтерии мелким предпринимателям.</a:t>
            </a:r>
            <a:br>
              <a:rPr lang="ru-RU" sz="2000" b="1" dirty="0" smtClean="0"/>
            </a:b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65622" y="1035697"/>
            <a:ext cx="61783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sz="2000" b="1" u="sng" dirty="0" smtClean="0"/>
              <a:t>Также существуют минусы: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-Изменения в законодательстве,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-Противоречия законодательства (например, налогового и бухгалтерского),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-Частое общение с представителями госорганов, особенно с налоговой инспекцией,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-Приходится выполнять указания вышестоящего начальства, даже если они кажутся неверными в данной ситуации,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 -Деятельность бухгалтера жестко регламентирована и не оставляет пространства для творчества,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-Ошибки бухгалтера приводят к санкциям</a:t>
            </a:r>
            <a:r>
              <a:rPr lang="ru-RU" sz="2000" b="1" dirty="0" smtClean="0"/>
              <a:t>, штрафам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853434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2329" y="0"/>
            <a:ext cx="1019632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345989" y="415676"/>
            <a:ext cx="89208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МЕДИЦИНСКИЕ ОГРАНИЧЕНИЯ  ПРИ ВЫБОРЕ </a:t>
            </a:r>
            <a:r>
              <a:rPr lang="ru-RU" sz="2400" b="1" dirty="0" smtClean="0"/>
              <a:t>ПРОФЕССИИ</a:t>
            </a:r>
            <a:endParaRPr lang="ru-RU" sz="2400" b="1" dirty="0" smtClean="0"/>
          </a:p>
          <a:p>
            <a:pPr algn="ctr"/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77526" y="1145309"/>
            <a:ext cx="27212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494522" y="1582341"/>
            <a:ext cx="3265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96342" y="1035697"/>
            <a:ext cx="52624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-642551" y="1492898"/>
            <a:ext cx="95888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b="1" dirty="0" smtClean="0"/>
              <a:t>Психические </a:t>
            </a:r>
            <a:r>
              <a:rPr lang="ru-RU" sz="2400" b="1" dirty="0" smtClean="0"/>
              <a:t>заболевания или отклонения в </a:t>
            </a:r>
            <a:r>
              <a:rPr lang="ru-RU" sz="2400" b="1" dirty="0" smtClean="0"/>
              <a:t>психике,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/>
              <a:t>Ч</a:t>
            </a:r>
            <a:r>
              <a:rPr lang="ru-RU" sz="2400" b="1" dirty="0" smtClean="0"/>
              <a:t>резмерная </a:t>
            </a:r>
            <a:r>
              <a:rPr lang="ru-RU" sz="2400" b="1" dirty="0" smtClean="0"/>
              <a:t>мнительность, </a:t>
            </a:r>
            <a:endParaRPr lang="ru-RU" sz="2400" b="1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/>
              <a:t>Высокий </a:t>
            </a:r>
            <a:r>
              <a:rPr lang="ru-RU" sz="2400" b="1" dirty="0" smtClean="0"/>
              <a:t>уровень тревожности, </a:t>
            </a:r>
            <a:endParaRPr lang="ru-RU" sz="2400" b="1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/>
              <a:t>Возбудимость, </a:t>
            </a:r>
            <a:endParaRPr lang="ru-RU" sz="2400" b="1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/>
              <a:t>Тяжелые </a:t>
            </a:r>
            <a:r>
              <a:rPr lang="ru-RU" sz="2400" b="1" dirty="0" smtClean="0"/>
              <a:t>формы заболевания органов зрения и суставов кистей рук;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/>
              <a:t>Сосудистая </a:t>
            </a:r>
            <a:r>
              <a:rPr lang="ru-RU" sz="2400" b="1" dirty="0" smtClean="0"/>
              <a:t>дистония с выраженными головными болями (гипертония, мигрень); </a:t>
            </a:r>
            <a:endParaRPr lang="ru-RU" sz="2400" b="1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/>
              <a:t>Бронхиальная </a:t>
            </a:r>
            <a:r>
              <a:rPr lang="ru-RU" sz="2400" b="1" dirty="0" smtClean="0"/>
              <a:t>астма;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/>
              <a:t>Туберкулез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53434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2329" y="0"/>
            <a:ext cx="1019632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77526" y="1145309"/>
            <a:ext cx="27212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82546" y="1582341"/>
            <a:ext cx="3349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395668" y="1582341"/>
            <a:ext cx="56225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Т</a:t>
            </a:r>
            <a:r>
              <a:rPr lang="ru-RU" sz="2400" b="1" dirty="0" smtClean="0"/>
              <a:t>ерпение, </a:t>
            </a:r>
          </a:p>
          <a:p>
            <a:pPr marL="448056" indent="-38404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честность, </a:t>
            </a:r>
          </a:p>
          <a:p>
            <a:pPr marL="448056" indent="-38404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аккуратность, </a:t>
            </a:r>
          </a:p>
          <a:p>
            <a:pPr marL="448056" indent="-38404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эмоционально-психическая устойчивость,</a:t>
            </a:r>
            <a:endParaRPr lang="ru-RU" sz="2400" b="1" dirty="0" smtClean="0"/>
          </a:p>
          <a:p>
            <a:pPr marL="448056" indent="-38404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любовь к  цифрам,  </a:t>
            </a:r>
          </a:p>
          <a:p>
            <a:pPr marL="448056" indent="-38404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высокая </a:t>
            </a:r>
            <a:r>
              <a:rPr lang="ru-RU" sz="2400" b="1" dirty="0" smtClean="0"/>
              <a:t>концентрация </a:t>
            </a:r>
            <a:r>
              <a:rPr lang="ru-RU" sz="2400" b="1" dirty="0" smtClean="0"/>
              <a:t>внимания,</a:t>
            </a:r>
          </a:p>
          <a:p>
            <a:pPr marL="448056" indent="-38404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скрупулезность,</a:t>
            </a:r>
          </a:p>
          <a:p>
            <a:pPr marL="448056" indent="-38404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усидчивость,</a:t>
            </a:r>
          </a:p>
          <a:p>
            <a:pPr marL="448056" indent="-38404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хорошая память  </a:t>
            </a:r>
          </a:p>
          <a:p>
            <a:pPr marL="448056" indent="-38404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умение молчать (хранить коммерческую тайну).</a:t>
            </a:r>
            <a:endParaRPr lang="ru-RU" sz="2400" b="1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96342" y="1035697"/>
            <a:ext cx="5262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16386" name="Picture 2" descr="https://im0-tub-ru.yandex.net/i?id=b4326c4abed468d0972d6804afe00dba-sr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5081" y="1459067"/>
            <a:ext cx="4168515" cy="504786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53784" y="295905"/>
            <a:ext cx="6550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КАЧЕСТВА, ТРЕБУЕМЫЕ ДЛЯ ПРОФЕССИИ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53434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340" y="138500"/>
            <a:ext cx="1019632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77526" y="1145309"/>
            <a:ext cx="27212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82546" y="1582341"/>
            <a:ext cx="3349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581020" y="1315262"/>
            <a:ext cx="53260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Ю</a:t>
            </a:r>
            <a:r>
              <a:rPr lang="ru-RU" b="1" dirty="0" smtClean="0"/>
              <a:t>ридическая грамотность: знание законов, распоряжений, постановлений, </a:t>
            </a:r>
          </a:p>
          <a:p>
            <a:pPr marL="448056" indent="-384048">
              <a:buFont typeface="Wingdings 2"/>
              <a:buChar char=""/>
              <a:defRPr/>
            </a:pPr>
            <a:r>
              <a:rPr lang="ru-RU" b="1" dirty="0" smtClean="0"/>
              <a:t>Бухгалтер </a:t>
            </a:r>
            <a:r>
              <a:rPr lang="ru-RU" b="1" dirty="0" smtClean="0"/>
              <a:t>обязан </a:t>
            </a:r>
            <a:r>
              <a:rPr lang="ru-RU" b="1" dirty="0" smtClean="0"/>
              <a:t>вовремя отслеживать любые изменения в законодательстве. </a:t>
            </a:r>
            <a:endParaRPr lang="ru-RU" b="1" dirty="0" smtClean="0"/>
          </a:p>
          <a:p>
            <a:pPr marL="448056" indent="-384048">
              <a:buFont typeface="Wingdings 2"/>
              <a:buChar char=""/>
              <a:defRPr/>
            </a:pPr>
            <a:r>
              <a:rPr lang="ru-RU" b="1" dirty="0" smtClean="0"/>
              <a:t>Бухгалтерский </a:t>
            </a:r>
            <a:r>
              <a:rPr lang="ru-RU" b="1" dirty="0"/>
              <a:t>учет, </a:t>
            </a:r>
            <a:endParaRPr lang="ru-RU" b="1" dirty="0" smtClean="0"/>
          </a:p>
          <a:p>
            <a:pPr marL="448056" indent="-384048">
              <a:buFont typeface="Wingdings 2"/>
              <a:buChar char=""/>
              <a:defRPr/>
            </a:pPr>
            <a:r>
              <a:rPr lang="ru-RU" b="1" dirty="0" smtClean="0"/>
              <a:t>Налоговый </a:t>
            </a:r>
            <a:r>
              <a:rPr lang="ru-RU" b="1" dirty="0"/>
              <a:t>учет, </a:t>
            </a:r>
            <a:endParaRPr lang="ru-RU" b="1" dirty="0" smtClean="0"/>
          </a:p>
          <a:p>
            <a:pPr marL="448056" indent="-384048">
              <a:buFont typeface="Wingdings 2"/>
              <a:buChar char=""/>
              <a:defRPr/>
            </a:pPr>
            <a:r>
              <a:rPr lang="ru-RU" b="1" dirty="0" smtClean="0"/>
              <a:t>Финансовый </a:t>
            </a:r>
            <a:r>
              <a:rPr lang="ru-RU" b="1" dirty="0"/>
              <a:t>анализ,  основы аудита</a:t>
            </a:r>
            <a:r>
              <a:rPr lang="ru-RU" b="1" dirty="0" smtClean="0"/>
              <a:t>, </a:t>
            </a:r>
          </a:p>
          <a:p>
            <a:pPr marL="448056" indent="-384048">
              <a:buFont typeface="Wingdings 2"/>
              <a:buChar char=""/>
              <a:defRPr/>
            </a:pPr>
            <a:r>
              <a:rPr lang="ru-RU" b="1" dirty="0" smtClean="0"/>
              <a:t>Сведения </a:t>
            </a:r>
            <a:r>
              <a:rPr lang="ru-RU" b="1" dirty="0"/>
              <a:t>о </a:t>
            </a:r>
            <a:r>
              <a:rPr lang="ru-RU" b="1" dirty="0" smtClean="0"/>
              <a:t>МСФО (</a:t>
            </a:r>
            <a:r>
              <a:rPr lang="ru-RU" b="1" dirty="0"/>
              <a:t>Международные</a:t>
            </a:r>
            <a:r>
              <a:rPr lang="ru-RU" dirty="0"/>
              <a:t> </a:t>
            </a:r>
            <a:r>
              <a:rPr lang="ru-RU" b="1" dirty="0"/>
              <a:t>стандарты</a:t>
            </a:r>
            <a:r>
              <a:rPr lang="ru-RU" dirty="0"/>
              <a:t> </a:t>
            </a:r>
            <a:r>
              <a:rPr lang="ru-RU" b="1" dirty="0"/>
              <a:t>финансовой</a:t>
            </a:r>
            <a:r>
              <a:rPr lang="ru-RU" dirty="0"/>
              <a:t> </a:t>
            </a:r>
            <a:r>
              <a:rPr lang="ru-RU" dirty="0" smtClean="0"/>
              <a:t>        </a:t>
            </a:r>
            <a:r>
              <a:rPr lang="ru-RU" b="1" dirty="0" smtClean="0"/>
              <a:t>отчетности), </a:t>
            </a:r>
          </a:p>
          <a:p>
            <a:pPr marL="448056" indent="-384048">
              <a:buFont typeface="Wingdings 2"/>
              <a:buChar char=""/>
              <a:defRPr/>
            </a:pPr>
            <a:r>
              <a:rPr lang="ru-RU" b="1" dirty="0" smtClean="0"/>
              <a:t>Базовые </a:t>
            </a:r>
            <a:r>
              <a:rPr lang="ru-RU" b="1" dirty="0"/>
              <a:t>знания компьютера, </a:t>
            </a:r>
            <a:endParaRPr lang="ru-RU" b="1" dirty="0" smtClean="0"/>
          </a:p>
          <a:p>
            <a:pPr marL="448056" indent="-384048">
              <a:buFont typeface="Wingdings 2"/>
              <a:buChar char=""/>
              <a:defRPr/>
            </a:pPr>
            <a:r>
              <a:rPr lang="ru-RU" b="1" dirty="0" smtClean="0"/>
              <a:t>1C</a:t>
            </a:r>
            <a:r>
              <a:rPr lang="ru-RU" b="1" dirty="0"/>
              <a:t>, </a:t>
            </a:r>
            <a:r>
              <a:rPr lang="ru-RU" b="1" dirty="0" err="1"/>
              <a:t>Excel</a:t>
            </a:r>
            <a:r>
              <a:rPr lang="ru-RU" b="1" dirty="0"/>
              <a:t>.</a:t>
            </a:r>
            <a:endParaRPr lang="ru-RU" dirty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b="1" dirty="0" smtClean="0"/>
          </a:p>
          <a:p>
            <a:pPr marL="64008" fontAlgn="auto">
              <a:spcAft>
                <a:spcPts val="0"/>
              </a:spcAft>
              <a:defRPr/>
            </a:pPr>
            <a:endParaRPr lang="ru-RU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3396342" y="1035697"/>
            <a:ext cx="5262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18434" name="Picture 2" descr="http://www.pravda-tv.ru/wp-content/uploads/2015/07/1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2546" y="1220363"/>
            <a:ext cx="4376056" cy="436245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-494522" y="406513"/>
            <a:ext cx="9511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ЗНАНИЯ и НАПРАВЛЕНИЯ  </a:t>
            </a:r>
            <a:r>
              <a:rPr lang="ru-RU" sz="2800" b="1" dirty="0" smtClean="0"/>
              <a:t>, </a:t>
            </a:r>
            <a:r>
              <a:rPr lang="ru-RU" sz="2800" b="1" dirty="0" smtClean="0"/>
              <a:t>ТРЕБУЕМЫЕ ДЛЯ ПРОФЕССИИ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51" y="4558443"/>
            <a:ext cx="4133395" cy="243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434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9269" y="0"/>
            <a:ext cx="1019632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77526" y="1145309"/>
            <a:ext cx="27212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82546" y="1582341"/>
            <a:ext cx="3349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494522" y="1582341"/>
            <a:ext cx="4329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96342" y="1035697"/>
            <a:ext cx="5262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429208" y="307911"/>
            <a:ext cx="81829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КАРЬЕРНЫЕ ПЕРСПЕКТИВЫ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-187356" y="1118405"/>
            <a:ext cx="77350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Бухгалтерское </a:t>
            </a:r>
            <a:r>
              <a:rPr lang="ru-RU" sz="2400" b="1" dirty="0" smtClean="0"/>
              <a:t>образование </a:t>
            </a:r>
            <a:r>
              <a:rPr lang="ru-RU" sz="2400" b="1" dirty="0" smtClean="0"/>
              <a:t>требуется:</a:t>
            </a:r>
          </a:p>
          <a:p>
            <a:pPr marL="457200" indent="-457200">
              <a:buAutoNum type="arabicPeriod"/>
            </a:pPr>
            <a:r>
              <a:rPr lang="ru-RU" sz="2400" b="1" dirty="0" smtClean="0"/>
              <a:t>В </a:t>
            </a:r>
            <a:r>
              <a:rPr lang="ru-RU" sz="2400" b="1" dirty="0" smtClean="0"/>
              <a:t>финансово-кредитных учреждениях, </a:t>
            </a:r>
            <a:endParaRPr lang="ru-RU" sz="2400" b="1" dirty="0" smtClean="0"/>
          </a:p>
          <a:p>
            <a:pPr marL="457200" indent="-457200">
              <a:buAutoNum type="arabicPeriod"/>
            </a:pPr>
            <a:r>
              <a:rPr lang="ru-RU" sz="2400" b="1" dirty="0" smtClean="0"/>
              <a:t>В страховых </a:t>
            </a:r>
            <a:r>
              <a:rPr lang="ru-RU" sz="2400" b="1" dirty="0" smtClean="0"/>
              <a:t>компаниях, </a:t>
            </a:r>
            <a:endParaRPr lang="ru-RU" sz="2400" b="1" dirty="0" smtClean="0"/>
          </a:p>
          <a:p>
            <a:pPr marL="457200" indent="-457200">
              <a:buAutoNum type="arabicPeriod"/>
            </a:pPr>
            <a:r>
              <a:rPr lang="ru-RU" sz="2400" b="1" dirty="0" smtClean="0"/>
              <a:t>В налогово-бюджетных </a:t>
            </a:r>
            <a:r>
              <a:rPr lang="ru-RU" sz="2400" b="1" dirty="0" smtClean="0"/>
              <a:t>и государственных органах, </a:t>
            </a:r>
            <a:endParaRPr lang="ru-RU" sz="2400" b="1" dirty="0" smtClean="0"/>
          </a:p>
          <a:p>
            <a:pPr marL="457200" indent="-457200">
              <a:buAutoNum type="arabicPeriod"/>
            </a:pPr>
            <a:r>
              <a:rPr lang="ru-RU" sz="2400" b="1" dirty="0" smtClean="0"/>
              <a:t>На </a:t>
            </a:r>
            <a:r>
              <a:rPr lang="ru-RU" sz="2400" b="1" dirty="0" smtClean="0"/>
              <a:t>промышленных предприятиях, </a:t>
            </a:r>
            <a:endParaRPr lang="ru-RU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/>
              <a:t>В </a:t>
            </a:r>
            <a:r>
              <a:rPr lang="ru-RU" sz="2400" b="1" dirty="0" smtClean="0"/>
              <a:t>совместных и торговых </a:t>
            </a:r>
            <a:r>
              <a:rPr lang="ru-RU" sz="2400" b="1" dirty="0" smtClean="0"/>
              <a:t>компаниях на должностях: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67746" y="3698441"/>
            <a:ext cx="8229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400" b="1" dirty="0"/>
              <a:t>руководителей предприятий, </a:t>
            </a:r>
            <a:endParaRPr lang="ru-RU" sz="2400" b="1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ru-RU" sz="2400" b="1" dirty="0" smtClean="0"/>
              <a:t>главных </a:t>
            </a:r>
            <a:r>
              <a:rPr lang="ru-RU" sz="2400" b="1" dirty="0"/>
              <a:t>бухгалтеров, </a:t>
            </a:r>
            <a:endParaRPr lang="ru-RU" sz="2400" b="1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ru-RU" sz="2400" b="1" dirty="0" smtClean="0"/>
              <a:t>финансовых </a:t>
            </a:r>
            <a:r>
              <a:rPr lang="ru-RU" sz="2400" b="1" dirty="0"/>
              <a:t>директоров, </a:t>
            </a:r>
            <a:endParaRPr lang="ru-RU" sz="2400" b="1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ru-RU" sz="2400" b="1" dirty="0" smtClean="0"/>
              <a:t>бухгалтеров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ru-RU" sz="2400" b="1" dirty="0" smtClean="0"/>
              <a:t>менеджеров </a:t>
            </a:r>
            <a:r>
              <a:rPr lang="ru-RU" sz="2400" b="1" dirty="0"/>
              <a:t>различных уровней управления, </a:t>
            </a:r>
            <a:endParaRPr lang="ru-RU" sz="2400" b="1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ru-RU" sz="2400" b="1" dirty="0" smtClean="0"/>
              <a:t>аудиторов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ru-RU" sz="2400" b="1" dirty="0" smtClean="0"/>
              <a:t>преподавателей </a:t>
            </a:r>
            <a:r>
              <a:rPr lang="ru-RU" sz="2400" b="1" dirty="0"/>
              <a:t>учебных заведений. </a:t>
            </a:r>
          </a:p>
        </p:txBody>
      </p:sp>
    </p:spTree>
    <p:extLst>
      <p:ext uri="{BB962C8B-B14F-4D97-AF65-F5344CB8AC3E}">
        <p14:creationId xmlns:p14="http://schemas.microsoft.com/office/powerpoint/2010/main" val="2853434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2330" y="0"/>
            <a:ext cx="1019632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77526" y="1145309"/>
            <a:ext cx="27212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82546" y="1582341"/>
            <a:ext cx="3349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494522" y="1582341"/>
            <a:ext cx="4329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96342" y="1035697"/>
            <a:ext cx="5262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429208" y="307911"/>
            <a:ext cx="8182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УЧЕБНЫЕ </a:t>
            </a:r>
            <a:r>
              <a:rPr lang="ru-RU" sz="2000" b="1" dirty="0" smtClean="0"/>
              <a:t>ЗАВЕДЕНИЯ НИЖНЕВАРТОВСКА, </a:t>
            </a:r>
            <a:r>
              <a:rPr lang="ru-RU" sz="2000" b="1" dirty="0" smtClean="0"/>
              <a:t>ГДЕ МОЖНО ПОЛУЧИТЬ ПРОФЕССИЮ БУХГАЛТЕР 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692231" y="1405029"/>
            <a:ext cx="882675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b="1" dirty="0" err="1"/>
              <a:t>Нижневартовский</a:t>
            </a:r>
            <a:r>
              <a:rPr lang="ru-RU" sz="2400" b="1" dirty="0"/>
              <a:t> социально-гуманитарный колледж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err="1"/>
              <a:t>Нижневартовский</a:t>
            </a:r>
            <a:r>
              <a:rPr lang="ru-RU" sz="2400" b="1" dirty="0"/>
              <a:t> строительный колледж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/>
              <a:t>Колледж Югорский государственный университет — в г. Нижневартовск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/>
              <a:t>Златоустовский техникум технологий и экономики — филиал в г. Нижневартовск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/>
              <a:t>Омский автотранспортный колледж — филиал в г. Нижневартовск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/>
              <a:t>Филиал ЮУГУ в г. Нижневартовске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err="1"/>
              <a:t>Нижневартовский</a:t>
            </a:r>
            <a:r>
              <a:rPr lang="ru-RU" sz="2400" b="1" dirty="0"/>
              <a:t> экономико-правовой институт (филиал) «Тюменский государственный университет»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/>
              <a:t>Филиал «Институт международного права и экономики имени А.С. Грибоедова» в г. Нижневартовске </a:t>
            </a:r>
          </a:p>
        </p:txBody>
      </p:sp>
    </p:spTree>
    <p:extLst>
      <p:ext uri="{BB962C8B-B14F-4D97-AF65-F5344CB8AC3E}">
        <p14:creationId xmlns:p14="http://schemas.microsoft.com/office/powerpoint/2010/main" val="28534347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2191</TotalTime>
  <Words>369</Words>
  <Application>Microsoft Office PowerPoint</Application>
  <PresentationFormat>Экран (4:3)</PresentationFormat>
  <Paragraphs>69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</cp:lastModifiedBy>
  <cp:revision>30</cp:revision>
  <dcterms:created xsi:type="dcterms:W3CDTF">2013-11-19T05:52:05Z</dcterms:created>
  <dcterms:modified xsi:type="dcterms:W3CDTF">2021-10-18T10:13:45Z</dcterms:modified>
</cp:coreProperties>
</file>